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4" r:id="rId8"/>
    <p:sldId id="275" r:id="rId9"/>
    <p:sldId id="258" r:id="rId10"/>
    <p:sldId id="257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59" r:id="rId21"/>
    <p:sldId id="260" r:id="rId22"/>
    <p:sldId id="266" r:id="rId23"/>
    <p:sldId id="263" r:id="rId24"/>
    <p:sldId id="264" r:id="rId25"/>
    <p:sldId id="265" r:id="rId26"/>
    <p:sldId id="262" r:id="rId27"/>
    <p:sldId id="273" r:id="rId28"/>
    <p:sldId id="267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58B8EA-9088-F307-47A7-392E6F091C25}" v="1333" dt="2024-11-27T19:25:29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30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41924-0448-CF70-B7E0-F656738D4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56F914-F971-C4E4-C842-5A830D638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F624D9-230F-12FD-21CA-7D625CAB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5F673-6ED5-DB2B-9027-EBE8A8E0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F854D4-A0B2-8066-A72E-6272FAD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9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A1D7E-7F97-B130-E92F-295C6B0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F66CFF-10F0-4544-81B6-9D5CACDC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465CB-5C1D-76BD-9F47-FFFE3C43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3A8DD3-B49B-8001-C490-D00EFE53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C49596-EEDC-E9D1-9161-B701D91A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1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9C3699-1B70-8E30-41DD-FB13DCA58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EAAF5A-7A87-DE92-713F-5B19CB235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59A435-8C54-06DA-B954-7A61191E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ED8F1-5DBB-0BA9-F16F-995C5194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D51B0E-564B-2CB6-1FB2-A728C7B2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7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19253-B6F7-4AAE-A3C7-E3F9CBEC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C7C69-6039-CAED-257E-B4BF1C3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FA044-267F-6068-BDDE-1854D2BE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6755EC-6A93-2C24-323F-1C76C7D8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2DF4AA-7794-9D68-E638-6C5FAD0C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D4315-FB4E-65FD-64B8-49573EF5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222ECF-0886-75FE-90AB-5B701BE8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020BBE-8B7F-5CF8-2272-A973C479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AC3C97-A85B-81BC-4A3A-0C6B2E86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852A7-8647-F64A-61DA-80A60DCA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03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34EC8-9A02-FEBB-E65B-EA251CF6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F4EEE0-05E6-8D7E-FA71-72B878A97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3606A5-2394-AC75-1377-AA1E1A56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F6A814-0CD7-7727-BA27-AAEFDAF9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E77D49-D771-464D-C24F-357AD0DA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22114C-CE73-88C6-BF06-8512AA3E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70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93827-28A1-5436-F54C-7ECCEEF6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BF9796-F3AC-408D-DB14-30C47F65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6015BB-3B1C-5FE6-4CFA-28CC9D31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68CEBF-C76A-E88F-7577-DB319A065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F0E8CA-BB9E-D9EA-982A-74DD2147E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77FAA00-5CE4-A52B-E904-9B119DB3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1A1060-6786-340A-FD8A-77FC3E5F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804021-2BB2-1482-74C0-5D9015E8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89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80CCC-74A7-C99F-A0AB-B81801D2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D1BB57-8C61-1626-50F8-1B9D1F83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41503C-AE77-A072-B0CA-D22FF42E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E38DC0-CC02-4135-090E-72E88DBC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99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6B53E6-3B24-9B3D-E8D4-DCA1ECFF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B13E02-06BF-717A-D34B-99B5D971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0F8E9-5234-B635-B244-4AC1702E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87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FE816-FC64-87F0-315F-A1101148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36D1F-173A-B352-91B4-860260CF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F89B9F-A873-B966-E28B-ACDA900EF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DF415D-3E35-FDFD-D303-E78127C7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787476-608D-01CB-14F4-E5DA4F3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6573DF-FDBC-E956-761E-6CA5F19F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11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58E72-83C5-15B6-2E11-F39EF60C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8A59C7-73DF-F42E-5333-4957FD95D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1529E5-CC5E-5373-D690-7E5C46083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9EB4DD-0755-BE45-6C6F-ED385AEE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A4369D-A229-37A8-FACE-822FE6F3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810F8C-0804-5CAB-E614-79A2BF56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89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46A1A6-5F3F-9402-91EF-EDEB44CA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A2727-22C1-54A3-BA94-25740D9E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4354C2-081A-0BDB-B5B7-48D1F692A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518BA-AB74-4B04-B123-067489B6E095}" type="datetimeFigureOut">
              <a:rPr lang="pt-BR" smtClean="0"/>
              <a:t>27/11/2024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2BB49-7685-3C95-53C7-CF379268E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DAE30A-D16F-D0BB-4446-C938DEC7A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03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miocreate.com/ai-voice-generator.html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istudios.com/pt" TargetMode="External"/><Relationship Id="rId4" Type="http://schemas.openxmlformats.org/officeDocument/2006/relationships/hyperlink" Target="https://app.synthesia.i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  <a14:imgEffect>
                      <a14:brightnessContrast bright="-85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0E9CBC-99BB-8D88-3B80-B9BAF9AD4FF0}"/>
              </a:ext>
            </a:extLst>
          </p:cNvPr>
          <p:cNvSpPr txBox="1"/>
          <p:nvPr/>
        </p:nvSpPr>
        <p:spPr>
          <a:xfrm>
            <a:off x="1163" y="422646"/>
            <a:ext cx="1217446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rgbClr val="000000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D5C6B5A-D0D5-D31A-6FA0-D63F2569BBF8}"/>
              </a:ext>
            </a:extLst>
          </p:cNvPr>
          <p:cNvSpPr/>
          <p:nvPr/>
        </p:nvSpPr>
        <p:spPr>
          <a:xfrm>
            <a:off x="141867" y="3345883"/>
            <a:ext cx="6362555" cy="34239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400"/>
              </a:spcAft>
            </a:pPr>
            <a:r>
              <a:rPr lang="pt-BR" sz="3200" b="1" dirty="0">
                <a:solidFill>
                  <a:schemeClr val="bg1"/>
                </a:solidFill>
                <a:latin typeface="Century Gothic"/>
                <a:ea typeface="MS UI Gothic"/>
                <a:cs typeface="Arial"/>
              </a:rPr>
              <a:t>Ana Carolina Peregrino</a:t>
            </a:r>
            <a:endParaRPr lang="pt-BR" sz="2000">
              <a:ea typeface="Calibri" panose="020F0502020204030204"/>
              <a:cs typeface="Calibri" panose="020F0502020204030204"/>
            </a:endParaRPr>
          </a:p>
          <a:p>
            <a:pPr algn="just">
              <a:spcAft>
                <a:spcPts val="400"/>
              </a:spcAft>
            </a:pPr>
            <a:r>
              <a:rPr lang="pt-BR" sz="3200" b="1" dirty="0">
                <a:solidFill>
                  <a:schemeClr val="bg1"/>
                </a:solidFill>
                <a:latin typeface="Century Gothic"/>
                <a:ea typeface="MS UI Gothic"/>
                <a:cs typeface="Arial"/>
              </a:rPr>
              <a:t>Gabriel de Araújo</a:t>
            </a:r>
          </a:p>
          <a:p>
            <a:pPr algn="just">
              <a:spcAft>
                <a:spcPts val="400"/>
              </a:spcAft>
            </a:pPr>
            <a:r>
              <a:rPr lang="pt-BR" sz="3200" b="1" dirty="0">
                <a:solidFill>
                  <a:schemeClr val="bg1"/>
                </a:solidFill>
                <a:latin typeface="Century Gothic"/>
                <a:ea typeface="MS UI Gothic"/>
                <a:cs typeface="Arial"/>
              </a:rPr>
              <a:t>Gustavo Vilas Boas</a:t>
            </a:r>
          </a:p>
          <a:p>
            <a:pPr algn="just">
              <a:spcAft>
                <a:spcPts val="400"/>
              </a:spcAft>
            </a:pPr>
            <a:r>
              <a:rPr lang="pt-BR" sz="3200" b="1" dirty="0">
                <a:solidFill>
                  <a:schemeClr val="bg1"/>
                </a:solidFill>
                <a:latin typeface="Century Gothic"/>
                <a:ea typeface="MS UI Gothic"/>
                <a:cs typeface="Arial"/>
              </a:rPr>
              <a:t>João Gustavo Pires</a:t>
            </a:r>
          </a:p>
          <a:p>
            <a:pPr algn="just">
              <a:spcAft>
                <a:spcPts val="400"/>
              </a:spcAft>
            </a:pPr>
            <a:r>
              <a:rPr lang="pt-BR" sz="3200" b="1" dirty="0">
                <a:solidFill>
                  <a:schemeClr val="bg1"/>
                </a:solidFill>
                <a:latin typeface="Century Gothic"/>
                <a:ea typeface="MS UI Gothic"/>
                <a:cs typeface="Arial"/>
              </a:rPr>
              <a:t>Larissa Lima</a:t>
            </a:r>
          </a:p>
          <a:p>
            <a:pPr algn="just">
              <a:spcAft>
                <a:spcPts val="400"/>
              </a:spcAft>
            </a:pPr>
            <a:r>
              <a:rPr lang="pt-BR" sz="3200" b="1" dirty="0">
                <a:solidFill>
                  <a:schemeClr val="bg1"/>
                </a:solidFill>
                <a:latin typeface="Century Gothic"/>
                <a:ea typeface="MS UI Gothic"/>
                <a:cs typeface="Arial"/>
              </a:rPr>
              <a:t>Luís Otávio Alves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endParaRPr lang="pt-BR" sz="28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3DC64454-383C-1587-B009-BF469F040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851" y="3769856"/>
            <a:ext cx="6096000" cy="32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C8778C-410E-D313-9CA4-5A29A06DE3FA}"/>
              </a:ext>
            </a:extLst>
          </p:cNvPr>
          <p:cNvSpPr txBox="1"/>
          <p:nvPr/>
        </p:nvSpPr>
        <p:spPr>
          <a:xfrm>
            <a:off x="179150" y="1297591"/>
            <a:ext cx="11835457" cy="68172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spcAft>
                <a:spcPts val="500"/>
              </a:spcAft>
              <a:buFont typeface="Wingdings"/>
              <a:buChar char="Ø"/>
            </a:pPr>
            <a:r>
              <a:rPr lang="pt-BR" sz="3800" b="1" i="1" err="1"/>
              <a:t>Phising</a:t>
            </a:r>
            <a:r>
              <a:rPr lang="pt-BR" sz="3800" b="1" dirty="0"/>
              <a:t>: </a:t>
            </a:r>
            <a:r>
              <a:rPr lang="pt-BR" sz="3800" dirty="0"/>
              <a:t>um dos meios mais simples, onde o golpista lança a semente e espera a “isca” pegar</a:t>
            </a:r>
            <a:endParaRPr lang="pt-BR" sz="3800" dirty="0">
              <a:ea typeface="Calibri" panose="020F0502020204030204"/>
              <a:cs typeface="Calibri" panose="020F0502020204030204"/>
            </a:endParaRPr>
          </a:p>
          <a:p>
            <a:pPr marL="571500" indent="-571500">
              <a:spcAft>
                <a:spcPts val="500"/>
              </a:spcAft>
              <a:buFont typeface="Wingdings"/>
              <a:buChar char="Ø"/>
            </a:pPr>
            <a:r>
              <a:rPr lang="pt-BR" sz="3800" b="1" i="1" err="1">
                <a:ea typeface="Calibri" panose="020F0502020204030204"/>
                <a:cs typeface="Calibri" panose="020F0502020204030204"/>
              </a:rPr>
              <a:t>Baiting</a:t>
            </a:r>
            <a:r>
              <a:rPr lang="pt-BR" sz="3800" b="1" dirty="0">
                <a:ea typeface="Calibri" panose="020F0502020204030204"/>
                <a:cs typeface="Calibri" panose="020F0502020204030204"/>
              </a:rPr>
              <a:t>: </a:t>
            </a:r>
            <a:r>
              <a:rPr lang="pt-BR" sz="3800" dirty="0">
                <a:ea typeface="Calibri" panose="020F0502020204030204"/>
                <a:cs typeface="Calibri" panose="020F0502020204030204"/>
              </a:rPr>
              <a:t>parecido com </a:t>
            </a:r>
            <a:r>
              <a:rPr lang="pt-BR" sz="3800" i="1" err="1">
                <a:ea typeface="Calibri" panose="020F0502020204030204"/>
                <a:cs typeface="Calibri" panose="020F0502020204030204"/>
              </a:rPr>
              <a:t>Phishing</a:t>
            </a:r>
            <a:r>
              <a:rPr lang="pt-BR" sz="3800" dirty="0">
                <a:ea typeface="Calibri" panose="020F0502020204030204"/>
                <a:cs typeface="Calibri" panose="020F0502020204030204"/>
              </a:rPr>
              <a:t>, mas com métodos diferentes de obtenção de dados</a:t>
            </a:r>
          </a:p>
          <a:p>
            <a:pPr marL="571500" indent="-571500">
              <a:spcAft>
                <a:spcPts val="500"/>
              </a:spcAft>
              <a:buFont typeface="Wingdings"/>
              <a:buChar char="Ø"/>
            </a:pPr>
            <a:r>
              <a:rPr lang="pt-BR" sz="3800" b="1" i="1" err="1">
                <a:ea typeface="Calibri"/>
                <a:cs typeface="Calibri"/>
              </a:rPr>
              <a:t>Scareware</a:t>
            </a:r>
            <a:r>
              <a:rPr lang="pt-BR" sz="3800" dirty="0">
                <a:ea typeface="Calibri"/>
                <a:cs typeface="Calibri"/>
              </a:rPr>
              <a:t>: método que busca obter vantagens a partir do medo/susto de algo acontecendo</a:t>
            </a:r>
          </a:p>
          <a:p>
            <a:pPr marL="571500" indent="-571500">
              <a:spcAft>
                <a:spcPts val="500"/>
              </a:spcAft>
              <a:buFont typeface="Wingdings"/>
              <a:buChar char="Ø"/>
            </a:pPr>
            <a:r>
              <a:rPr lang="pt-BR" sz="3800" b="1" dirty="0">
                <a:ea typeface="Calibri"/>
                <a:cs typeface="Calibri"/>
              </a:rPr>
              <a:t>IA Generativa</a:t>
            </a:r>
            <a:r>
              <a:rPr lang="pt-BR" sz="3800" dirty="0">
                <a:ea typeface="Calibri"/>
                <a:cs typeface="Calibri"/>
              </a:rPr>
              <a:t>: criação de conteúdos inéditos a partir de fragmentos originais</a:t>
            </a:r>
          </a:p>
          <a:p>
            <a:pPr marL="571500" indent="-571500">
              <a:spcAft>
                <a:spcPts val="500"/>
              </a:spcAft>
              <a:buFont typeface="Wingdings"/>
              <a:buChar char="Ø"/>
            </a:pPr>
            <a:endParaRPr lang="pt-BR" sz="3600" dirty="0">
              <a:ea typeface="Calibri"/>
              <a:cs typeface="Calibri"/>
            </a:endParaRPr>
          </a:p>
          <a:p>
            <a:pPr marL="571500" indent="-571500">
              <a:spcAft>
                <a:spcPts val="500"/>
              </a:spcAft>
              <a:buFont typeface="Wingdings"/>
              <a:buChar char="Ø"/>
            </a:pPr>
            <a:endParaRPr lang="pt-BR" sz="3600" dirty="0">
              <a:ea typeface="Calibri"/>
              <a:cs typeface="Calibri"/>
            </a:endParaRPr>
          </a:p>
          <a:p>
            <a:pPr marL="571500" indent="-571500">
              <a:spcAft>
                <a:spcPts val="500"/>
              </a:spcAft>
              <a:buFont typeface="Wingdings"/>
              <a:buChar char="Ø"/>
            </a:pPr>
            <a:endParaRPr lang="pt-BR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627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1" r="8100" b="12626"/>
          <a:stretch/>
        </p:blipFill>
        <p:spPr>
          <a:xfrm>
            <a:off x="411309" y="1915510"/>
            <a:ext cx="11372164" cy="2839255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4" name="Retângulo 3"/>
          <p:cNvSpPr/>
          <p:nvPr/>
        </p:nvSpPr>
        <p:spPr>
          <a:xfrm>
            <a:off x="3912913" y="3610304"/>
            <a:ext cx="6148552" cy="680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403919" y="4350680"/>
            <a:ext cx="1841500" cy="1244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36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0F88FD11-374C-33C8-0332-98EA344F6796}"/>
              </a:ext>
            </a:extLst>
          </p:cNvPr>
          <p:cNvGrpSpPr/>
          <p:nvPr/>
        </p:nvGrpSpPr>
        <p:grpSpPr>
          <a:xfrm>
            <a:off x="797883" y="2112582"/>
            <a:ext cx="10599715" cy="4338361"/>
            <a:chOff x="2348159" y="3124201"/>
            <a:chExt cx="7486026" cy="3155948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52D7424-F3DB-0A86-2742-5A993F7C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159" y="3124201"/>
              <a:ext cx="7486026" cy="2273299"/>
            </a:xfrm>
            <a:prstGeom prst="rect">
              <a:avLst/>
            </a:prstGeom>
            <a:effectLst>
              <a:outerShdw blurRad="88900" dist="127000" dir="6600000">
                <a:srgbClr val="000000">
                  <a:alpha val="48000"/>
                </a:srgbClr>
              </a:outerShdw>
            </a:effectLst>
          </p:spPr>
        </p:pic>
        <p:sp>
          <p:nvSpPr>
            <p:cNvPr id="8" name="Retângulo 7"/>
            <p:cNvSpPr/>
            <p:nvPr/>
          </p:nvSpPr>
          <p:spPr>
            <a:xfrm>
              <a:off x="2971800" y="4724401"/>
              <a:ext cx="35687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de seta reta 8"/>
            <p:cNvCxnSpPr/>
            <p:nvPr/>
          </p:nvCxnSpPr>
          <p:spPr>
            <a:xfrm flipH="1" flipV="1">
              <a:off x="4889500" y="5253933"/>
              <a:ext cx="914400" cy="102621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B5671B9-AE09-0DBD-3F39-D4353DDD7FB0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95288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13FF2F5-3625-6A56-EBA1-9289562EF153}"/>
              </a:ext>
            </a:extLst>
          </p:cNvPr>
          <p:cNvGrpSpPr/>
          <p:nvPr/>
        </p:nvGrpSpPr>
        <p:grpSpPr>
          <a:xfrm>
            <a:off x="1419334" y="1714613"/>
            <a:ext cx="7432880" cy="4216419"/>
            <a:chOff x="1445610" y="1438716"/>
            <a:chExt cx="7432880" cy="421641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52D7424-F3DB-0A86-2742-5A993F7CB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" t="43273" r="25128" b="6834"/>
            <a:stretch/>
          </p:blipFill>
          <p:spPr>
            <a:xfrm>
              <a:off x="3258207" y="1438716"/>
              <a:ext cx="5620283" cy="3607255"/>
            </a:xfrm>
            <a:prstGeom prst="rect">
              <a:avLst/>
            </a:prstGeom>
            <a:effectLst>
              <a:outerShdw blurRad="88900" dist="127000" dir="6600000">
                <a:srgbClr val="000000">
                  <a:alpha val="48000"/>
                </a:srgbClr>
              </a:outerShdw>
            </a:effectLst>
          </p:spPr>
        </p:pic>
        <p:sp>
          <p:nvSpPr>
            <p:cNvPr id="8" name="Retângulo 7"/>
            <p:cNvSpPr/>
            <p:nvPr/>
          </p:nvSpPr>
          <p:spPr>
            <a:xfrm>
              <a:off x="3560273" y="3927219"/>
              <a:ext cx="3849945" cy="5080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de seta reta 8"/>
            <p:cNvCxnSpPr/>
            <p:nvPr/>
          </p:nvCxnSpPr>
          <p:spPr>
            <a:xfrm flipV="1">
              <a:off x="1445610" y="4232704"/>
              <a:ext cx="2075249" cy="142243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8036EC-8F3C-CAC3-2CAE-E9BB9C7C6160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3027091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490" y="1187638"/>
            <a:ext cx="5057366" cy="50737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4014514" y="2410553"/>
            <a:ext cx="3615558" cy="661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7700579" y="2740496"/>
            <a:ext cx="1579179" cy="5413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5687847" y="5487713"/>
            <a:ext cx="1777563" cy="382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74BC5C-8E82-72DD-61F8-883E52DF188F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cxnSp>
        <p:nvCxnSpPr>
          <p:cNvPr id="10" name="Conector de seta reta 8">
            <a:extLst>
              <a:ext uri="{FF2B5EF4-FFF2-40B4-BE49-F238E27FC236}">
                <a16:creationId xmlns:a16="http://schemas.microsoft.com/office/drawing/2014/main" id="{92DA6970-0231-4B0E-D32C-66B947D9FDE3}"/>
              </a:ext>
            </a:extLst>
          </p:cNvPr>
          <p:cNvCxnSpPr>
            <a:cxnSpLocks/>
          </p:cNvCxnSpPr>
          <p:nvPr/>
        </p:nvCxnSpPr>
        <p:spPr>
          <a:xfrm flipH="1" flipV="1">
            <a:off x="7516648" y="5670254"/>
            <a:ext cx="1579179" cy="5413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3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82" y="1611148"/>
            <a:ext cx="5749673" cy="3628021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3406666" y="4253649"/>
            <a:ext cx="4191000" cy="44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1149927" y="4645598"/>
            <a:ext cx="2229944" cy="16740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CCF56A-1705-0CC9-06BD-888C0B3E995A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2892076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FEFE8-0425-35B3-C1DF-11A37C08A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74A217-184A-F150-4546-AFDC5C2DB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6" b="-288"/>
          <a:stretch/>
        </p:blipFill>
        <p:spPr>
          <a:xfrm>
            <a:off x="182617" y="1236566"/>
            <a:ext cx="11631398" cy="4909384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8723585" y="1804714"/>
            <a:ext cx="2387601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494659" y="1236566"/>
            <a:ext cx="2365265" cy="333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588141" y="1434534"/>
            <a:ext cx="867529" cy="7304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2035FE27-67F9-C9A6-05F7-8A6E5885DDC0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cxnSp>
        <p:nvCxnSpPr>
          <p:cNvPr id="12" name="Conector de seta reta 10">
            <a:extLst>
              <a:ext uri="{FF2B5EF4-FFF2-40B4-BE49-F238E27FC236}">
                <a16:creationId xmlns:a16="http://schemas.microsoft.com/office/drawing/2014/main" id="{E614F329-9D93-0AF9-3B0B-BBEBF7D26373}"/>
              </a:ext>
            </a:extLst>
          </p:cNvPr>
          <p:cNvCxnSpPr>
            <a:cxnSpLocks/>
          </p:cNvCxnSpPr>
          <p:nvPr/>
        </p:nvCxnSpPr>
        <p:spPr>
          <a:xfrm flipV="1">
            <a:off x="7814003" y="2275361"/>
            <a:ext cx="867529" cy="7304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8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C47C0-7DB1-C702-44CB-4B9A5FF1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E47C60C-3DC0-07A9-2767-62957708F7A9}"/>
              </a:ext>
            </a:extLst>
          </p:cNvPr>
          <p:cNvGrpSpPr/>
          <p:nvPr/>
        </p:nvGrpSpPr>
        <p:grpSpPr>
          <a:xfrm>
            <a:off x="718644" y="1244162"/>
            <a:ext cx="10767678" cy="5124231"/>
            <a:chOff x="324506" y="1244162"/>
            <a:chExt cx="10767678" cy="5124231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463EFA6-FD68-EE84-410B-E201DA37F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62"/>
            <a:stretch/>
          </p:blipFill>
          <p:spPr>
            <a:xfrm>
              <a:off x="324506" y="1283576"/>
              <a:ext cx="10767678" cy="5084817"/>
            </a:xfrm>
            <a:prstGeom prst="rect">
              <a:avLst/>
            </a:prstGeom>
            <a:effectLst>
              <a:outerShdw blurRad="88900" dist="127000" dir="6600000">
                <a:srgbClr val="000000">
                  <a:alpha val="48000"/>
                </a:srgbClr>
              </a:outerShdw>
            </a:effectLst>
          </p:spPr>
        </p:pic>
        <p:sp>
          <p:nvSpPr>
            <p:cNvPr id="8" name="Retângulo 7"/>
            <p:cNvSpPr/>
            <p:nvPr/>
          </p:nvSpPr>
          <p:spPr>
            <a:xfrm>
              <a:off x="7823199" y="4574191"/>
              <a:ext cx="2461612" cy="9914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de seta reta 8"/>
            <p:cNvCxnSpPr/>
            <p:nvPr/>
          </p:nvCxnSpPr>
          <p:spPr>
            <a:xfrm flipV="1">
              <a:off x="6721365" y="4991104"/>
              <a:ext cx="1090666" cy="17735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ângulo 9"/>
            <p:cNvSpPr/>
            <p:nvPr/>
          </p:nvSpPr>
          <p:spPr>
            <a:xfrm>
              <a:off x="1430036" y="1244162"/>
              <a:ext cx="3124937" cy="3390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Conector de seta reta 10"/>
            <p:cNvCxnSpPr/>
            <p:nvPr/>
          </p:nvCxnSpPr>
          <p:spPr>
            <a:xfrm flipV="1">
              <a:off x="739402" y="1465935"/>
              <a:ext cx="647184" cy="47778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7DE0A74-5E8F-69E4-711C-40374EC8397B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407672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E73F5-D345-8D1A-6C10-0C51C784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573F105-8DBD-1B6B-C863-AEA4679A476D}"/>
              </a:ext>
            </a:extLst>
          </p:cNvPr>
          <p:cNvGrpSpPr/>
          <p:nvPr/>
        </p:nvGrpSpPr>
        <p:grpSpPr>
          <a:xfrm>
            <a:off x="438124" y="1496544"/>
            <a:ext cx="11305309" cy="4405077"/>
            <a:chOff x="162228" y="1023578"/>
            <a:chExt cx="11305309" cy="440507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E7A8CC0-19E3-1FB0-23DD-0B7CE609C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228" y="1023578"/>
              <a:ext cx="11305309" cy="4405077"/>
            </a:xfrm>
            <a:prstGeom prst="rect">
              <a:avLst/>
            </a:prstGeom>
            <a:effectLst>
              <a:outerShdw blurRad="88900" dist="127000" dir="6600000">
                <a:srgbClr val="000000">
                  <a:alpha val="48000"/>
                </a:srgbClr>
              </a:outerShdw>
            </a:effectLst>
          </p:spPr>
        </p:pic>
        <p:sp>
          <p:nvSpPr>
            <p:cNvPr id="8" name="Retângulo 7"/>
            <p:cNvSpPr/>
            <p:nvPr/>
          </p:nvSpPr>
          <p:spPr>
            <a:xfrm>
              <a:off x="4880417" y="3136149"/>
              <a:ext cx="2251364" cy="4954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1381599" y="1023578"/>
              <a:ext cx="1816924" cy="2706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de seta reta 11"/>
            <p:cNvCxnSpPr/>
            <p:nvPr/>
          </p:nvCxnSpPr>
          <p:spPr>
            <a:xfrm flipV="1">
              <a:off x="1180982" y="1413385"/>
              <a:ext cx="879598" cy="12446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0F4A0A-5BF4-A42C-C5FB-2618E1F6347E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cxnSp>
        <p:nvCxnSpPr>
          <p:cNvPr id="14" name="Conector de seta reta 11">
            <a:extLst>
              <a:ext uri="{FF2B5EF4-FFF2-40B4-BE49-F238E27FC236}">
                <a16:creationId xmlns:a16="http://schemas.microsoft.com/office/drawing/2014/main" id="{2782FE9C-66A5-A132-F491-61F326CE79C1}"/>
              </a:ext>
            </a:extLst>
          </p:cNvPr>
          <p:cNvCxnSpPr/>
          <p:nvPr/>
        </p:nvCxnSpPr>
        <p:spPr>
          <a:xfrm flipV="1">
            <a:off x="4736106" y="4232785"/>
            <a:ext cx="879598" cy="1244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892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E73F5-D345-8D1A-6C10-0C51C784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4C7FA602-048C-42F4-AA79-07BBC3DE811C}"/>
              </a:ext>
            </a:extLst>
          </p:cNvPr>
          <p:cNvGrpSpPr/>
          <p:nvPr/>
        </p:nvGrpSpPr>
        <p:grpSpPr>
          <a:xfrm>
            <a:off x="361821" y="1381572"/>
            <a:ext cx="11501129" cy="5026568"/>
            <a:chOff x="361821" y="1381572"/>
            <a:chExt cx="10476371" cy="452732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E7A8CC0-19E3-1FB0-23DD-0B7CE609C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" r="8391"/>
            <a:stretch/>
          </p:blipFill>
          <p:spPr>
            <a:xfrm>
              <a:off x="361821" y="1381572"/>
              <a:ext cx="10476371" cy="4527327"/>
            </a:xfrm>
            <a:prstGeom prst="rect">
              <a:avLst/>
            </a:prstGeom>
            <a:effectLst>
              <a:outerShdw blurRad="88900" dist="127000" dir="6600000">
                <a:srgbClr val="000000">
                  <a:alpha val="48000"/>
                </a:srgbClr>
              </a:outerShdw>
            </a:effectLst>
          </p:spPr>
        </p:pic>
        <p:sp>
          <p:nvSpPr>
            <p:cNvPr id="8" name="Retângulo 7"/>
            <p:cNvSpPr/>
            <p:nvPr/>
          </p:nvSpPr>
          <p:spPr>
            <a:xfrm>
              <a:off x="8140159" y="3406484"/>
              <a:ext cx="2600696" cy="22886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de seta reta 8"/>
            <p:cNvCxnSpPr/>
            <p:nvPr/>
          </p:nvCxnSpPr>
          <p:spPr>
            <a:xfrm flipV="1">
              <a:off x="7415764" y="4550812"/>
              <a:ext cx="593767" cy="20847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1964991" y="1381572"/>
              <a:ext cx="1722334" cy="2673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de seta reta 11"/>
            <p:cNvCxnSpPr/>
            <p:nvPr/>
          </p:nvCxnSpPr>
          <p:spPr>
            <a:xfrm flipV="1">
              <a:off x="1964991" y="1746883"/>
              <a:ext cx="439799" cy="51628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E1EAC76D-7A8D-C3CE-94C9-3BD45B6E2CBD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284674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0" y="-36382"/>
            <a:ext cx="12192000" cy="175432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Conhecendo o grupo e as expectativas sobre o tema</a:t>
            </a:r>
            <a:endParaRPr lang="pt-BR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8797CE7-D1F5-66BD-C7C5-EC4205C26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66" y="1918886"/>
            <a:ext cx="11640207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3400" b="1" i="0" u="none" strike="noStrike" cap="none" normalizeH="0" baseline="0" dirty="0">
                <a:ln>
                  <a:noFill/>
                </a:ln>
                <a:effectLst/>
              </a:rPr>
              <a:t>Objetivo:</a:t>
            </a:r>
            <a:r>
              <a:rPr kumimoji="0" lang="pt-BR" altLang="pt-BR" sz="3400" b="0" i="0" u="none" strike="noStrike" cap="none" normalizeH="0" baseline="0" dirty="0">
                <a:ln>
                  <a:noFill/>
                </a:ln>
                <a:effectLst/>
              </a:rPr>
              <a:t> Capacitar sobre prevenção de golpes voltados para idosos</a:t>
            </a:r>
            <a:endParaRPr lang="pt-BR" altLang="pt-BR" sz="3400" b="0" i="0" u="none" strike="noStrike" cap="none" normalizeH="0" baseline="0" dirty="0">
              <a:ln>
                <a:noFill/>
              </a:ln>
              <a:effectLst/>
              <a:ea typeface="Calibri"/>
              <a:cs typeface="Calibri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3400" dirty="0">
              <a:ea typeface="Calibri"/>
              <a:cs typeface="Calibri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r>
              <a:rPr kumimoji="0" lang="pt-BR" altLang="pt-BR" sz="3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Alguém já ouviu falar de golpes comuns?</a:t>
            </a:r>
            <a:endParaRPr lang="pt-BR" altLang="pt-BR" sz="3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ea typeface="Calibri"/>
              <a:cs typeface="Calibri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endParaRPr lang="pt-BR" altLang="pt-BR" sz="3400" dirty="0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r>
              <a:rPr kumimoji="0" lang="pt-BR" altLang="pt-BR" sz="3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Alguém já passou por uma situação suspeita?</a:t>
            </a:r>
            <a:endParaRPr lang="pt-BR" altLang="pt-BR" sz="3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ea typeface="Calibri"/>
              <a:cs typeface="Calibri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/>
              <a:buChar char="Ø"/>
              <a:tabLst/>
            </a:pPr>
            <a:endParaRPr lang="pt-BR" altLang="pt-BR" sz="3400" b="0" i="0" u="none" strike="noStrike" cap="none" normalizeH="0" baseline="0" dirty="0">
              <a:ln>
                <a:noFill/>
              </a:ln>
              <a:effectLst/>
              <a:ea typeface="Calibri"/>
              <a:cs typeface="Calibri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3400" b="1" i="0" u="none" strike="noStrike" cap="none" normalizeH="0" baseline="0" dirty="0">
                <a:ln>
                  <a:noFill/>
                </a:ln>
                <a:effectLst/>
              </a:rPr>
              <a:t>Participação:</a:t>
            </a:r>
            <a:r>
              <a:rPr kumimoji="0" lang="pt-BR" altLang="pt-BR" sz="3400" b="0" i="0" u="none" strike="noStrike" cap="none" normalizeH="0" baseline="0" dirty="0">
                <a:ln>
                  <a:noFill/>
                </a:ln>
                <a:effectLst/>
              </a:rPr>
              <a:t> Compartilhem suas experiências e dúvidas sobre o tema </a:t>
            </a:r>
            <a:endParaRPr lang="pt-BR" altLang="pt-BR" sz="3400" b="0" i="0" u="none" strike="noStrike" cap="none" normalizeH="0" baseline="0" dirty="0">
              <a:ln>
                <a:noFill/>
              </a:ln>
              <a:effectLst/>
              <a:ea typeface="Calibri"/>
              <a:cs typeface="Calibri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pt-BR" altLang="pt-BR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52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pic>
        <p:nvPicPr>
          <p:cNvPr id="7" name="Imagem 6" descr="Loja com frutas e verduras&#10;&#10;Descrição gerada automaticamente">
            <a:extLst>
              <a:ext uri="{FF2B5EF4-FFF2-40B4-BE49-F238E27FC236}">
                <a16:creationId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74" y="1221159"/>
            <a:ext cx="8003438" cy="52134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CC060BB-69C9-E054-9FDC-A63F88F29E29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85857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sentadas em uma praia&#10;&#10;Descrição gerada automaticamente">
            <a:extLst>
              <a:ext uri="{FF2B5EF4-FFF2-40B4-BE49-F238E27FC236}">
                <a16:creationId xmlns:a16="http://schemas.microsoft.com/office/drawing/2014/main" id="{0983C606-71D9-2468-C301-38B5DEBB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00" y="1116055"/>
            <a:ext cx="6600997" cy="552871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E537422-C9BA-FFAC-2416-1CAF0B8166CE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337702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ULA - OFICINA">
            <a:hlinkClick r:id="" action="ppaction://media"/>
            <a:extLst>
              <a:ext uri="{FF2B5EF4-FFF2-40B4-BE49-F238E27FC236}">
                <a16:creationId xmlns:a16="http://schemas.microsoft.com/office/drawing/2014/main" id="{B8A64CAB-4052-0ED6-9524-16F1C57D1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7271" y="2572880"/>
            <a:ext cx="609600" cy="609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C923F23-F5C6-FFEA-2701-65A7FAEFF209}"/>
              </a:ext>
            </a:extLst>
          </p:cNvPr>
          <p:cNvSpPr txBox="1"/>
          <p:nvPr/>
        </p:nvSpPr>
        <p:spPr>
          <a:xfrm>
            <a:off x="57323" y="1865395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Presidente Lula: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71D078-8284-B1CA-733B-B114D39E9A66}"/>
              </a:ext>
            </a:extLst>
          </p:cNvPr>
          <p:cNvSpPr txBox="1"/>
          <p:nvPr/>
        </p:nvSpPr>
        <p:spPr>
          <a:xfrm>
            <a:off x="68422" y="32544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William Bonner:</a:t>
            </a:r>
          </a:p>
        </p:txBody>
      </p:sp>
      <p:pic>
        <p:nvPicPr>
          <p:cNvPr id="9" name="BONNER - OFICINA">
            <a:hlinkClick r:id="" action="ppaction://media"/>
            <a:extLst>
              <a:ext uri="{FF2B5EF4-FFF2-40B4-BE49-F238E27FC236}">
                <a16:creationId xmlns:a16="http://schemas.microsoft.com/office/drawing/2014/main" id="{825F0229-45D8-BB5A-4CFF-A6A1DC60CF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7271" y="3998925"/>
            <a:ext cx="609600" cy="609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75DFBCD-0EA2-7523-2E04-0D2AF1F6AB50}"/>
              </a:ext>
            </a:extLst>
          </p:cNvPr>
          <p:cNvSpPr txBox="1"/>
          <p:nvPr/>
        </p:nvSpPr>
        <p:spPr>
          <a:xfrm>
            <a:off x="0" y="4674215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Fausto Silva (Faustão):</a:t>
            </a:r>
          </a:p>
        </p:txBody>
      </p:sp>
      <p:pic>
        <p:nvPicPr>
          <p:cNvPr id="11" name="FAUSTÃO - OFICINA">
            <a:hlinkClick r:id="" action="ppaction://media"/>
            <a:extLst>
              <a:ext uri="{FF2B5EF4-FFF2-40B4-BE49-F238E27FC236}">
                <a16:creationId xmlns:a16="http://schemas.microsoft.com/office/drawing/2014/main" id="{6AA7D13C-783E-A4F5-E34A-98B18CD3149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4720" y="5418666"/>
            <a:ext cx="609600" cy="609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BC08D60-D744-46C8-80A8-5D4EDD20383C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293118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ficina_reduzido">
            <a:hlinkClick r:id="" action="ppaction://media"/>
            <a:extLst>
              <a:ext uri="{FF2B5EF4-FFF2-40B4-BE49-F238E27FC236}">
                <a16:creationId xmlns:a16="http://schemas.microsoft.com/office/drawing/2014/main" id="{4BAB7FF3-47BD-C061-2E43-984660FBB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738" y="1217560"/>
            <a:ext cx="9595247" cy="5329173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844F140-F139-CA92-6CDF-3A99CBFF49EA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42121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216462" y="1173131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122086" y="1173130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" y="1769281"/>
            <a:ext cx="3023118" cy="4633363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E2AEEFD-4D3E-4CFB-C1FB-B57A6B47C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3" name="carlos-gustavo_reduzido">
            <a:hlinkClick r:id="" action="ppaction://media"/>
            <a:extLst>
              <a:ext uri="{FF2B5EF4-FFF2-40B4-BE49-F238E27FC236}">
                <a16:creationId xmlns:a16="http://schemas.microsoft.com/office/drawing/2014/main" id="{574DBC22-C298-7C5C-A27A-2805171C5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56375" y="1765436"/>
            <a:ext cx="3023118" cy="462199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3BD0B84-B096-AB73-9C52-B3306CE4D612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3804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683153" y="126666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260329" y="126666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548" y="1982821"/>
            <a:ext cx="3112554" cy="4316485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4111636" y="3755315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778807" y="3755315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E5559F5-771E-CCCA-C315-5E9526131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1" y="3330605"/>
            <a:ext cx="1865079" cy="1865079"/>
          </a:xfrm>
          <a:prstGeom prst="rect">
            <a:avLst/>
          </a:prstGeom>
        </p:spPr>
      </p:pic>
      <p:pic>
        <p:nvPicPr>
          <p:cNvPr id="12" name="samantha-gustavo_reduzido">
            <a:hlinkClick r:id="" action="ppaction://media"/>
            <a:extLst>
              <a:ext uri="{FF2B5EF4-FFF2-40B4-BE49-F238E27FC236}">
                <a16:creationId xmlns:a16="http://schemas.microsoft.com/office/drawing/2014/main" id="{B336AAC1-E112-785C-6B7B-2A46C7D59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3518" y="1978976"/>
            <a:ext cx="2849795" cy="440845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C54654-EE3D-B138-4956-05991BE67351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</p:spTree>
    <p:extLst>
      <p:ext uri="{BB962C8B-B14F-4D97-AF65-F5344CB8AC3E}">
        <p14:creationId xmlns:p14="http://schemas.microsoft.com/office/powerpoint/2010/main" val="8787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88702" y="2509153"/>
            <a:ext cx="11831217" cy="30008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</a:rPr>
              <a:t>ChatGPT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MioCreate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miocreate.com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Synthesia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synthesia.io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DeepBrain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deepbrain.ia</a:t>
            </a:r>
            <a:endParaRPr lang="pt-BR" sz="3600" b="1" u="sng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8EF045-9495-5C6D-09D4-DFDE5F27E6C2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656776-C966-85EF-EEA8-E351480EB3A2}"/>
              </a:ext>
            </a:extLst>
          </p:cNvPr>
          <p:cNvSpPr txBox="1"/>
          <p:nvPr/>
        </p:nvSpPr>
        <p:spPr>
          <a:xfrm>
            <a:off x="179150" y="1534074"/>
            <a:ext cx="116121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spcAft>
                <a:spcPts val="500"/>
              </a:spcAft>
              <a:buFont typeface="Wingdings,Sans-Serif"/>
              <a:buChar char="Ø"/>
            </a:pPr>
            <a:r>
              <a:rPr lang="pt-BR" sz="3600" dirty="0"/>
              <a:t>Ferramentas demonstrativas de IA simples e *gratuitas:</a:t>
            </a:r>
            <a:endParaRPr lang="pt-BR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279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CBB62-254F-B9BD-6FF5-B765107B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AB79634-EC75-392F-BE8A-AA4CEE574617}"/>
              </a:ext>
            </a:extLst>
          </p:cNvPr>
          <p:cNvSpPr txBox="1"/>
          <p:nvPr/>
        </p:nvSpPr>
        <p:spPr>
          <a:xfrm>
            <a:off x="3910" y="1478"/>
            <a:ext cx="12185940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Dicas de proteção contra golpes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812569-6579-2A8F-212A-1216EFA3CB57}"/>
              </a:ext>
            </a:extLst>
          </p:cNvPr>
          <p:cNvSpPr txBox="1"/>
          <p:nvPr/>
        </p:nvSpPr>
        <p:spPr>
          <a:xfrm>
            <a:off x="5646" y="1173719"/>
            <a:ext cx="12180589" cy="56784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3600" dirty="0"/>
              <a:t>Desconfiar de alguns tipos de comunicações </a:t>
            </a:r>
            <a:endParaRPr lang="pt-BR" sz="3600">
              <a:ea typeface="Calibri"/>
              <a:cs typeface="Calibri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3600" dirty="0"/>
              <a:t>Promoções muito vantajosas </a:t>
            </a:r>
            <a:endParaRPr lang="pt-BR" sz="3600"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3600" dirty="0"/>
              <a:t>Desconfiar de contatos </a:t>
            </a:r>
            <a:endParaRPr lang="pt-BR" sz="36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3600" dirty="0"/>
              <a:t>Desconfiar de mensagens</a:t>
            </a:r>
            <a:endParaRPr lang="pt-BR" sz="3600"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3600" dirty="0"/>
              <a:t>Transação bancária</a:t>
            </a:r>
            <a:endParaRPr lang="pt-BR" sz="36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3600" dirty="0"/>
              <a:t>Nunca forneça seus dados pessoais</a:t>
            </a:r>
            <a:endParaRPr lang="pt-BR" sz="3600" dirty="0">
              <a:ea typeface="Calibri"/>
              <a:cs typeface="Calibri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3600" dirty="0">
                <a:ea typeface="Calibri" panose="020F0502020204030204"/>
                <a:cs typeface="Calibri" panose="020F0502020204030204"/>
              </a:rPr>
              <a:t>Não confiar em tudo que vê/lê (sempre pesquisar no site original!)</a:t>
            </a:r>
          </a:p>
        </p:txBody>
      </p:sp>
    </p:spTree>
    <p:extLst>
      <p:ext uri="{BB962C8B-B14F-4D97-AF65-F5344CB8AC3E}">
        <p14:creationId xmlns:p14="http://schemas.microsoft.com/office/powerpoint/2010/main" val="2334223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5AF83C-2D40-0FF6-36A2-C5DC7B34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8000"/>
                    </a14:imgEffect>
                    <a14:imgEffect>
                      <a14:brightnessContrast bright="-85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88CD7E-397C-EE2C-0468-13231336530C}"/>
              </a:ext>
            </a:extLst>
          </p:cNvPr>
          <p:cNvSpPr txBox="1"/>
          <p:nvPr/>
        </p:nvSpPr>
        <p:spPr>
          <a:xfrm>
            <a:off x="1163" y="422646"/>
            <a:ext cx="1217446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rgbClr val="000000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976A0490-31F6-DAF0-EEB1-506C74644DA8}"/>
              </a:ext>
            </a:extLst>
          </p:cNvPr>
          <p:cNvSpPr/>
          <p:nvPr/>
        </p:nvSpPr>
        <p:spPr>
          <a:xfrm>
            <a:off x="141867" y="3432147"/>
            <a:ext cx="6362555" cy="120979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400"/>
              </a:spcAft>
            </a:pPr>
            <a:r>
              <a:rPr lang="pt-BR" sz="6600" b="1" dirty="0">
                <a:solidFill>
                  <a:schemeClr val="bg1"/>
                </a:solidFill>
                <a:latin typeface="Century Gothic"/>
                <a:ea typeface="MS UI Gothic"/>
                <a:cs typeface="Arial"/>
              </a:rPr>
              <a:t>Obrigada por </a:t>
            </a:r>
            <a:endParaRPr lang="pt-BR" sz="4400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>
              <a:spcAft>
                <a:spcPts val="400"/>
              </a:spcAft>
            </a:pPr>
            <a:r>
              <a:rPr lang="pt-BR" sz="6600" b="1" dirty="0">
                <a:solidFill>
                  <a:schemeClr val="bg1"/>
                </a:solidFill>
                <a:latin typeface="Century Gothic"/>
                <a:ea typeface="MS UI Gothic"/>
                <a:cs typeface="Arial"/>
              </a:rPr>
              <a:t>sua atenção!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6D1C7824-CF18-A743-691E-7AD1DD11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851" y="3769856"/>
            <a:ext cx="6096000" cy="32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7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" y="0"/>
            <a:ext cx="12190375" cy="175432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Oque são golpes e como eles acontecem 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771589-C721-0D50-6AF8-DECB616A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6362"/>
            <a:ext cx="11974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F27451F-77A1-CCAB-BA25-574C010A1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69" y="1863110"/>
            <a:ext cx="11755061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3200" b="1" u="none" strike="noStrike" cap="none" normalizeH="0" baseline="0" dirty="0">
                <a:ln>
                  <a:noFill/>
                </a:ln>
                <a:effectLst/>
              </a:rPr>
              <a:t>Definição simples:</a:t>
            </a:r>
            <a:r>
              <a:rPr kumimoji="0" lang="pt-BR" altLang="pt-BR" sz="3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effectLst/>
              </a:rPr>
              <a:t>Golpes são estratégias usadas para enganar pessoas e obter vantagens, geralmente financeiras</a:t>
            </a:r>
            <a:endParaRPr lang="pt-BR" sz="3200">
              <a:ea typeface="Calibri" panose="020F0502020204030204"/>
              <a:cs typeface="Calibri" panose="020F0502020204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3200" b="1" i="1" dirty="0">
              <a:ea typeface="Calibri"/>
              <a:cs typeface="Calibri"/>
            </a:endParaRPr>
          </a:p>
          <a:p>
            <a:pPr marL="457200" marR="0" lvl="0" indent="-457200" algn="l" defTabSz="914400">
              <a:spcBef>
                <a:spcPct val="0"/>
              </a:spcBef>
              <a:spcAft>
                <a:spcPct val="0"/>
              </a:spcAft>
              <a:buClrTx/>
              <a:buSzTx/>
              <a:buFont typeface="Wingdings"/>
              <a:buChar char="Ø"/>
              <a:tabLst/>
            </a:pPr>
            <a:r>
              <a:rPr kumimoji="0" lang="pt-BR" altLang="pt-BR" sz="3200" b="1" u="none" strike="noStrike" cap="none" normalizeH="0" baseline="0" dirty="0">
                <a:ln>
                  <a:noFill/>
                </a:ln>
                <a:effectLst/>
              </a:rPr>
              <a:t>Exemplos comuns:</a:t>
            </a:r>
            <a:endParaRPr lang="pt-BR" altLang="pt-BR" sz="3200" b="0" u="none" strike="noStrike" cap="none" normalizeH="0" baseline="0">
              <a:ln>
                <a:noFill/>
              </a:ln>
              <a:effectLst/>
              <a:ea typeface="Calibri" panose="020F0502020204030204"/>
              <a:cs typeface="Calibri" panose="020F0502020204030204"/>
            </a:endParaRPr>
          </a:p>
          <a:p>
            <a:pPr marL="914400" lvl="1" indent="-457200">
              <a:spcBef>
                <a:spcPct val="0"/>
              </a:spcBef>
              <a:spcAft>
                <a:spcPct val="0"/>
              </a:spcAft>
              <a:buFont typeface="Courier New"/>
              <a:buChar char="o"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effectLst/>
              </a:rPr>
              <a:t>Mensagens ou e-mails que pedem informações pessoais</a:t>
            </a:r>
            <a:endParaRPr lang="pt-BR" altLang="pt-BR" sz="3200" b="0" i="0" u="none" strike="noStrike" cap="none" normalizeH="0" baseline="0">
              <a:ln>
                <a:noFill/>
              </a:ln>
              <a:effectLst/>
              <a:ea typeface="Calibri"/>
              <a:cs typeface="Calibri"/>
            </a:endParaRPr>
          </a:p>
          <a:p>
            <a:pPr marL="914400" lvl="1" indent="-457200">
              <a:spcBef>
                <a:spcPct val="0"/>
              </a:spcBef>
              <a:spcAft>
                <a:spcPct val="0"/>
              </a:spcAft>
              <a:buFont typeface="Courier New"/>
              <a:buChar char="o"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effectLst/>
              </a:rPr>
              <a:t>Ameaças que tentam assustar, pedindo ações rápidas</a:t>
            </a:r>
            <a:endParaRPr lang="pt-BR" altLang="pt-BR" sz="3200">
              <a:ea typeface="Calibri"/>
              <a:cs typeface="Calibri"/>
            </a:endParaRPr>
          </a:p>
          <a:p>
            <a:pPr marL="914400" lvl="1" indent="-457200">
              <a:spcBef>
                <a:spcPct val="0"/>
              </a:spcBef>
              <a:spcAft>
                <a:spcPct val="0"/>
              </a:spcAft>
              <a:buFont typeface="Courier New"/>
              <a:buChar char="o"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effectLst/>
              </a:rPr>
              <a:t>Manipulação psicológica que explora emoções, como medo ou empatia</a:t>
            </a:r>
            <a:endParaRPr lang="pt-BR" altLang="pt-BR" sz="3200" b="0" i="0" u="none" strike="noStrike" cap="none" normalizeH="0" baseline="0">
              <a:ln>
                <a:noFill/>
              </a:ln>
              <a:effectLst/>
              <a:ea typeface="Calibri"/>
              <a:cs typeface="Calibri"/>
            </a:endParaRPr>
          </a:p>
          <a:p>
            <a:pPr marL="914400" marR="0" lvl="1" indent="-45720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/>
              <a:buChar char="o"/>
              <a:tabLst/>
            </a:pPr>
            <a:endParaRPr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Wingdings,Sans-Serif"/>
              <a:buChar char="Ø"/>
            </a:pPr>
            <a:r>
              <a:rPr lang="pt-BR" sz="3200" b="1" dirty="0">
                <a:ea typeface="Calibri" panose="020F0502020204030204"/>
                <a:cs typeface="Calibri" panose="020F0502020204030204"/>
              </a:rPr>
              <a:t>Objetivo:</a:t>
            </a:r>
            <a:r>
              <a:rPr lang="pt-BR" sz="3200" dirty="0">
                <a:ea typeface="Calibri" panose="020F0502020204030204"/>
                <a:cs typeface="Calibri" panose="020F0502020204030204"/>
              </a:rPr>
              <a:t> Ajudar a identificar essas situações e agir com calma</a:t>
            </a:r>
            <a:endParaRPr lang="en-US" sz="32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Font typeface="Wingdings"/>
              <a:buChar char="Ø"/>
            </a:pPr>
            <a:endParaRPr lang="pt-BR" altLang="pt-BR" sz="3200" dirty="0">
              <a:ea typeface="Calibri" panose="020F0502020204030204"/>
              <a:cs typeface="Calibri" panose="020F050202020403020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32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749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-3539" y="-1319"/>
            <a:ext cx="12199078" cy="175432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Impacto dos golpes: mais que uma perda financeira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D034E1-67CE-773E-3051-6593F2704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21" y="2015745"/>
            <a:ext cx="1163891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/>
              <a:buChar char="Ø"/>
              <a:tabLst/>
            </a:pPr>
            <a:r>
              <a:rPr kumimoji="0" lang="pt-BR" altLang="pt-BR" sz="3600" b="1" u="none" strike="noStrike" cap="none" normalizeH="0" baseline="0" dirty="0">
                <a:ln>
                  <a:noFill/>
                </a:ln>
                <a:effectLst/>
              </a:rPr>
              <a:t>Consequências financeiras</a:t>
            </a:r>
            <a:r>
              <a:rPr kumimoji="0" lang="pt-BR" altLang="pt-BR" sz="3600" b="0" u="none" strike="noStrike" cap="none" normalizeH="0" baseline="0" dirty="0">
                <a:ln>
                  <a:noFill/>
                </a:ln>
                <a:effectLst/>
              </a:rPr>
              <a:t>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effectLst/>
              </a:rPr>
              <a:t> Perda de dinheiro, contas comprometidas e dados pessoais vazados</a:t>
            </a:r>
            <a:endParaRPr lang="pt-BR" altLang="pt-BR" sz="3600" dirty="0"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/>
              <a:buChar char="Ø"/>
              <a:tabLst/>
            </a:pPr>
            <a:endParaRPr lang="pt-BR" altLang="pt-BR" sz="3600" b="0" i="0" u="none" strike="noStrike" cap="none" normalizeH="0" baseline="0" dirty="0">
              <a:ln>
                <a:noFill/>
              </a:ln>
              <a:effectLst/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/>
              <a:buChar char="Ø"/>
              <a:tabLst/>
            </a:pPr>
            <a:r>
              <a:rPr kumimoji="0" lang="pt-BR" altLang="pt-BR" sz="3600" b="1" u="none" strike="noStrike" cap="none" normalizeH="0" baseline="0" dirty="0">
                <a:ln>
                  <a:noFill/>
                </a:ln>
                <a:effectLst/>
              </a:rPr>
              <a:t>Consequências emocionais: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effectLst/>
              </a:rPr>
              <a:t> Vergonha, culpa, medo e perda de confiança em situações comuns</a:t>
            </a:r>
            <a:endParaRPr lang="pt-BR" altLang="pt-BR" sz="3600" b="0" i="0" u="none" strike="noStrike" cap="none" normalizeH="0" baseline="0" dirty="0">
              <a:ln>
                <a:noFill/>
              </a:ln>
              <a:effectLst/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/>
              <a:buChar char="Ø"/>
              <a:tabLst/>
            </a:pPr>
            <a:endParaRPr lang="pt-BR" altLang="pt-BR" sz="3600" b="0" i="0" u="none" strike="noStrike" cap="none" normalizeH="0" baseline="0" dirty="0">
              <a:ln>
                <a:noFill/>
              </a:ln>
              <a:effectLst/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/>
              <a:buChar char="Ø"/>
              <a:tabLst/>
            </a:pPr>
            <a:r>
              <a:rPr kumimoji="0" lang="pt-BR" altLang="pt-BR" sz="3600" b="1" u="none" strike="noStrike" cap="none" normalizeH="0" baseline="0" dirty="0">
                <a:ln>
                  <a:noFill/>
                </a:ln>
                <a:effectLst/>
              </a:rPr>
              <a:t>Prevenção e apoio: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effectLst/>
              </a:rPr>
              <a:t> Saber que é possível se proteger e que não se deve sentir vergonha de ser vítima</a:t>
            </a:r>
            <a:endParaRPr lang="pt-BR" altLang="pt-BR" sz="3600" b="0" i="0" u="none" strike="noStrike" cap="none" normalizeH="0" baseline="0" dirty="0">
              <a:ln>
                <a:noFill/>
              </a:ln>
              <a:effectLst/>
              <a:ea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291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0299-3F1B-C26D-9F96-A03455D7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1CD445F-B97B-2D41-FECA-AFE9D9D03A89}"/>
              </a:ext>
            </a:extLst>
          </p:cNvPr>
          <p:cNvSpPr txBox="1"/>
          <p:nvPr/>
        </p:nvSpPr>
        <p:spPr>
          <a:xfrm>
            <a:off x="-3540" y="-1319"/>
            <a:ext cx="12199079" cy="175432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rgbClr val="FFFFFF"/>
                </a:solidFill>
                <a:latin typeface="Century Gothic"/>
              </a:rPr>
              <a:t>Compartilhamento de </a:t>
            </a:r>
            <a:endParaRPr lang="pt-BR">
              <a:latin typeface="Century Gothic"/>
            </a:endParaRPr>
          </a:p>
          <a:p>
            <a:pPr algn="ctr"/>
            <a:r>
              <a:rPr lang="pt-BR" sz="5400" b="1" dirty="0">
                <a:solidFill>
                  <a:srgbClr val="FFFFFF"/>
                </a:solidFill>
                <a:latin typeface="Century Gothic"/>
              </a:rPr>
              <a:t>experiências</a:t>
            </a:r>
            <a:endParaRPr lang="pt-BR" dirty="0">
              <a:latin typeface="Century Gothic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08040F-04BB-BA95-B805-D62DCFE87BB1}"/>
              </a:ext>
            </a:extLst>
          </p:cNvPr>
          <p:cNvSpPr txBox="1"/>
          <p:nvPr/>
        </p:nvSpPr>
        <p:spPr>
          <a:xfrm>
            <a:off x="140976" y="1719407"/>
            <a:ext cx="11815696" cy="49532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/>
              <a:buChar char="Ø"/>
            </a:pPr>
            <a:r>
              <a:rPr lang="pt-BR" sz="3500" dirty="0"/>
              <a:t>Como você descobriu que foi vítima de um golpe? </a:t>
            </a:r>
            <a:endParaRPr lang="pt-BR" sz="3500">
              <a:ea typeface="Calibri"/>
              <a:cs typeface="Calibri"/>
            </a:endParaRPr>
          </a:p>
          <a:p>
            <a:pPr marL="457200" indent="-457200">
              <a:spcBef>
                <a:spcPts val="500"/>
              </a:spcBef>
              <a:buFont typeface="Wingdings"/>
              <a:buChar char="Ø"/>
            </a:pPr>
            <a:r>
              <a:rPr lang="pt-BR" sz="3500" dirty="0"/>
              <a:t>O que chamou sua atenção, de imediato, que fez você acreditar que aquele momento com o golpista era verdade? </a:t>
            </a:r>
            <a:endParaRPr lang="pt-BR" sz="3500" dirty="0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/>
              <a:buChar char="Ø"/>
            </a:pPr>
            <a:r>
              <a:rPr lang="pt-BR" sz="3500" dirty="0"/>
              <a:t>Você tomou alguma medida de imediato? </a:t>
            </a:r>
            <a:endParaRPr lang="pt-BR" sz="3500" dirty="0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/>
              <a:buChar char="Ø"/>
            </a:pPr>
            <a:r>
              <a:rPr lang="pt-BR" sz="3500" dirty="0"/>
              <a:t>Você teve alguma orientação ou suporte após o ocorrido? </a:t>
            </a:r>
            <a:endParaRPr lang="pt-BR" sz="3500" dirty="0">
              <a:ea typeface="Calibri"/>
              <a:cs typeface="Calibri"/>
            </a:endParaRPr>
          </a:p>
          <a:p>
            <a:pPr marL="457200" indent="-457200">
              <a:spcBef>
                <a:spcPts val="500"/>
              </a:spcBef>
              <a:buFont typeface="Wingdings"/>
              <a:buChar char="Ø"/>
            </a:pPr>
            <a:r>
              <a:rPr lang="pt-BR" sz="3500" dirty="0"/>
              <a:t>Que conselho você daria para outra pessoa para não cair em um golpe?</a:t>
            </a:r>
            <a:endParaRPr lang="pt-BR" sz="35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60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400FA-E401-71BF-F9B0-88A9D784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04987D2-A9FF-EF23-494F-CF5274D53F70}"/>
              </a:ext>
            </a:extLst>
          </p:cNvPr>
          <p:cNvSpPr txBox="1"/>
          <p:nvPr/>
        </p:nvSpPr>
        <p:spPr>
          <a:xfrm>
            <a:off x="3908" y="1477"/>
            <a:ext cx="12185942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Tipos de golpes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B29897-180F-1488-98A8-468516106C37}"/>
              </a:ext>
            </a:extLst>
          </p:cNvPr>
          <p:cNvSpPr txBox="1"/>
          <p:nvPr/>
        </p:nvSpPr>
        <p:spPr>
          <a:xfrm>
            <a:off x="232943" y="1548614"/>
            <a:ext cx="12196694" cy="47474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4000" dirty="0"/>
              <a:t>Empréstimos consignados</a:t>
            </a:r>
            <a:endParaRPr lang="pt-BR" sz="40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4000" dirty="0"/>
              <a:t>Pessoas que se se fingem por familiares</a:t>
            </a:r>
            <a:endParaRPr lang="pt-BR" sz="40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4000" dirty="0"/>
              <a:t>Sequestros</a:t>
            </a:r>
            <a:r>
              <a:rPr lang="pt-BR" sz="4000" dirty="0">
                <a:ea typeface="Calibri" panose="020F0502020204030204"/>
                <a:cs typeface="Calibri" panose="020F0502020204030204"/>
              </a:rPr>
              <a:t> </a:t>
            </a: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4000" dirty="0"/>
              <a:t>Ajuda no caixa eletrônico </a:t>
            </a:r>
            <a:endParaRPr lang="pt-BR" sz="40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4000" dirty="0"/>
              <a:t>Golpes embaraçosos </a:t>
            </a:r>
            <a:endParaRPr lang="pt-BR" sz="40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spcBef>
                <a:spcPts val="1500"/>
              </a:spcBef>
              <a:buFont typeface="Wingdings"/>
              <a:buChar char="Ø"/>
            </a:pPr>
            <a:r>
              <a:rPr lang="pt-BR" sz="4000" dirty="0"/>
              <a:t>Falso presente de aniversário</a:t>
            </a:r>
            <a:endParaRPr lang="pt-BR" sz="40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801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F0C8-3DDF-C79F-B0F3-7D0A78BA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BB5F2E6-CA78-EFB4-F7B9-A10E3A96666E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60EE6F-867B-64D7-3C51-8AA96C1C6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08" y="1955398"/>
            <a:ext cx="9278465" cy="4384441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E0BAB7C-D319-F7A8-ED18-98D78B1028B1}"/>
              </a:ext>
            </a:extLst>
          </p:cNvPr>
          <p:cNvSpPr txBox="1"/>
          <p:nvPr/>
        </p:nvSpPr>
        <p:spPr>
          <a:xfrm>
            <a:off x="139736" y="1074246"/>
            <a:ext cx="116121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spcAft>
                <a:spcPts val="500"/>
              </a:spcAft>
              <a:buFont typeface="Wingdings,Sans-Serif"/>
              <a:buChar char="Ø"/>
            </a:pPr>
            <a:r>
              <a:rPr lang="pt-BR" sz="3600" dirty="0"/>
              <a:t>Evolução através das décadas</a:t>
            </a:r>
            <a:endParaRPr lang="pt-BR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812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46205-C241-E00E-BF75-6D068BB5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DBCF854C-3A7E-6813-EFD0-0229D58BE059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ABCC0A-EEE2-4C77-F073-3863C6991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1931" y="1915984"/>
            <a:ext cx="8153620" cy="4647199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6A8158-111D-EECD-8023-4B4B37895ED5}"/>
              </a:ext>
            </a:extLst>
          </p:cNvPr>
          <p:cNvSpPr txBox="1"/>
          <p:nvPr/>
        </p:nvSpPr>
        <p:spPr>
          <a:xfrm>
            <a:off x="8013882" y="5720434"/>
            <a:ext cx="253878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 dirty="0"/>
              <a:t>No total, foram </a:t>
            </a:r>
            <a:r>
              <a:rPr lang="pt-BR" sz="2400" i="1" dirty="0"/>
              <a:t>46 entrevistados.</a:t>
            </a:r>
            <a:endParaRPr lang="pt-BR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105E84-9A73-9A18-7543-BA7809B59FF6}"/>
              </a:ext>
            </a:extLst>
          </p:cNvPr>
          <p:cNvSpPr txBox="1"/>
          <p:nvPr/>
        </p:nvSpPr>
        <p:spPr>
          <a:xfrm>
            <a:off x="139736" y="1074246"/>
            <a:ext cx="116121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spcAft>
                <a:spcPts val="500"/>
              </a:spcAft>
              <a:buFont typeface="Wingdings,Sans-Serif"/>
              <a:buChar char="Ø"/>
            </a:pPr>
            <a:r>
              <a:rPr lang="pt-BR" sz="3600" dirty="0"/>
              <a:t>População e o uso seguro da internet</a:t>
            </a:r>
            <a:endParaRPr lang="pt-BR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17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4772" y="-6236"/>
            <a:ext cx="12185941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D5ED07-82A5-4E7A-936E-57B810501E47}"/>
              </a:ext>
            </a:extLst>
          </p:cNvPr>
          <p:cNvSpPr txBox="1"/>
          <p:nvPr/>
        </p:nvSpPr>
        <p:spPr>
          <a:xfrm>
            <a:off x="179150" y="1297591"/>
            <a:ext cx="11835457" cy="54630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spcAft>
                <a:spcPts val="500"/>
              </a:spcAft>
              <a:buFont typeface="Wingdings"/>
              <a:buChar char="Ø"/>
            </a:pPr>
            <a:r>
              <a:rPr lang="pt-BR" sz="3600" b="1" dirty="0"/>
              <a:t>Engenharia social: </a:t>
            </a:r>
            <a:r>
              <a:rPr lang="pt-BR" sz="3600" dirty="0"/>
              <a:t>Termo empregado para definir uma técnica de manipulação que explora erros, fraquezas e vulnerabilidades das pessoas, a fim de obter vantagens:</a:t>
            </a:r>
            <a:endParaRPr lang="pt-BR" dirty="0">
              <a:ea typeface="Calibri" panose="020F0502020204030204"/>
              <a:cs typeface="Calibri" panose="020F0502020204030204"/>
            </a:endParaRPr>
          </a:p>
          <a:p>
            <a:pPr marL="1028700" lvl="1" indent="-571500">
              <a:spcAft>
                <a:spcPts val="500"/>
              </a:spcAft>
              <a:buFont typeface="Courier New"/>
              <a:buChar char="o"/>
            </a:pPr>
            <a:r>
              <a:rPr lang="pt-BR" sz="3600" dirty="0">
                <a:ea typeface="Calibri"/>
                <a:cs typeface="Calibri"/>
              </a:rPr>
              <a:t>Medo</a:t>
            </a:r>
          </a:p>
          <a:p>
            <a:pPr marL="1028700" lvl="1" indent="-571500">
              <a:spcAft>
                <a:spcPts val="500"/>
              </a:spcAft>
              <a:buFont typeface="Courier New"/>
              <a:buChar char="o"/>
            </a:pPr>
            <a:r>
              <a:rPr lang="pt-BR" sz="3600" dirty="0">
                <a:ea typeface="Calibri"/>
                <a:cs typeface="Calibri"/>
              </a:rPr>
              <a:t>Ganância</a:t>
            </a:r>
          </a:p>
          <a:p>
            <a:pPr marL="1028700" lvl="1" indent="-571500">
              <a:spcAft>
                <a:spcPts val="500"/>
              </a:spcAft>
              <a:buFont typeface="Courier New"/>
              <a:buChar char="o"/>
            </a:pPr>
            <a:r>
              <a:rPr lang="pt-BR" sz="3600" dirty="0">
                <a:ea typeface="Calibri"/>
                <a:cs typeface="Calibri"/>
              </a:rPr>
              <a:t>Confiança</a:t>
            </a:r>
          </a:p>
          <a:p>
            <a:pPr marL="1028700" lvl="1" indent="-571500">
              <a:spcAft>
                <a:spcPts val="500"/>
              </a:spcAft>
              <a:buFont typeface="Courier New"/>
              <a:buChar char="o"/>
            </a:pPr>
            <a:r>
              <a:rPr lang="pt-BR" sz="3600" dirty="0">
                <a:ea typeface="Calibri"/>
                <a:cs typeface="Calibri"/>
              </a:rPr>
              <a:t>Empatia</a:t>
            </a:r>
          </a:p>
          <a:p>
            <a:pPr marL="571500" indent="-571500">
              <a:spcAft>
                <a:spcPts val="500"/>
              </a:spcAft>
              <a:buFont typeface="Wingdings"/>
              <a:buChar char="Ø"/>
            </a:pPr>
            <a:endParaRPr lang="pt-BR" sz="3600" dirty="0">
              <a:ea typeface="Calibri"/>
              <a:cs typeface="Calibri"/>
            </a:endParaRPr>
          </a:p>
          <a:p>
            <a:pPr marL="571500" indent="-571500">
              <a:spcAft>
                <a:spcPts val="500"/>
              </a:spcAft>
              <a:buFont typeface="Wingdings"/>
              <a:buChar char="Ø"/>
            </a:pPr>
            <a:endParaRPr lang="pt-BR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611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579</Words>
  <Application>Microsoft Office PowerPoint</Application>
  <PresentationFormat>Widescreen</PresentationFormat>
  <Paragraphs>119</Paragraphs>
  <Slides>28</Slides>
  <Notes>0</Notes>
  <HiddenSlides>0</HiddenSlides>
  <MMClips>6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Vilas Boas</dc:creator>
  <cp:lastModifiedBy>Luciana De Nardin</cp:lastModifiedBy>
  <cp:revision>383</cp:revision>
  <dcterms:created xsi:type="dcterms:W3CDTF">2024-10-24T18:30:43Z</dcterms:created>
  <dcterms:modified xsi:type="dcterms:W3CDTF">2024-11-27T19:25:42Z</dcterms:modified>
</cp:coreProperties>
</file>